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5F154-186B-874E-BAF1-4237C8C26ADA}" type="datetimeFigureOut">
              <a:rPr lang="en-US" smtClean="0"/>
              <a:t>2/14/11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421B3-DC8C-CF4D-8F09-70CCDA2628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1AD03C-07EB-6E41-885F-E7B1EC49DD45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525EC-A809-E342-A314-AF71EF369B76}" type="slidenum">
              <a:rPr lang="en-US"/>
              <a:pPr/>
              <a:t>3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2A8EE-5C37-0644-A691-AF1B09E15A4D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9FB340-5246-644E-A116-23BD6A2A3EFC}" type="slidenum">
              <a:rPr lang="en-US"/>
              <a:pPr/>
              <a:t>5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C0AB6-7918-0341-9D95-F7F3CD18BB34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4214E-2DD0-FC4A-B623-C4E11467F854}" type="slidenum">
              <a:rPr lang="en-US"/>
              <a:pPr/>
              <a:t>7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33BD4-48ED-B340-8573-FA05BC53192E}" type="datetimeFigureOut">
              <a:rPr lang="en-US" smtClean="0"/>
              <a:t>2/14/11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61056-4212-B44F-9AF2-8CAE4EDA096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Bureaucracies as </a:t>
            </a:r>
            <a:r>
              <a:rPr lang="en-US" dirty="0" err="1" smtClean="0"/>
              <a:t>Implementors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15.4</a:t>
            </a:r>
          </a:p>
          <a:p>
            <a:r>
              <a:rPr lang="en-US" dirty="0" smtClean="0"/>
              <a:t>pp. 483-492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What Implementation Means</a:t>
            </a:r>
          </a:p>
          <a:p>
            <a:pPr lvl="1">
              <a:lnSpc>
                <a:spcPct val="90000"/>
              </a:lnSpc>
            </a:pPr>
            <a:r>
              <a:rPr lang="en-US"/>
              <a:t>Translating the goals and objectives of a policy into an operating, ongoing program</a:t>
            </a:r>
          </a:p>
          <a:p>
            <a:pPr lvl="1">
              <a:lnSpc>
                <a:spcPct val="90000"/>
              </a:lnSpc>
            </a:pPr>
            <a:r>
              <a:rPr lang="en-US"/>
              <a:t>Implementation includes:</a:t>
            </a:r>
          </a:p>
          <a:p>
            <a:pPr lvl="2">
              <a:lnSpc>
                <a:spcPct val="90000"/>
              </a:lnSpc>
            </a:pPr>
            <a:r>
              <a:rPr lang="en-US"/>
              <a:t>Creating and assigning an agency the policy</a:t>
            </a:r>
          </a:p>
          <a:p>
            <a:pPr lvl="2">
              <a:lnSpc>
                <a:spcPct val="90000"/>
              </a:lnSpc>
            </a:pPr>
            <a:r>
              <a:rPr lang="en-US"/>
              <a:t>Translating policy into rules, regulations and forms</a:t>
            </a:r>
          </a:p>
          <a:p>
            <a:pPr lvl="2">
              <a:lnSpc>
                <a:spcPct val="90000"/>
              </a:lnSpc>
            </a:pPr>
            <a:r>
              <a:rPr lang="en-US"/>
              <a:t>Coordinating resources to achieve the goals</a:t>
            </a:r>
          </a:p>
          <a:p>
            <a:pPr lvl="1">
              <a:lnSpc>
                <a:spcPct val="90000"/>
              </a:lnSpc>
            </a:pPr>
            <a:r>
              <a:rPr lang="en-US"/>
              <a:t>Stage of policymaking that takes place between establishment and consequences of a policy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 the Best-Laid Plans Sometimes Flunk the Implementation Test</a:t>
            </a:r>
          </a:p>
          <a:p>
            <a:pPr lvl="1">
              <a:lnSpc>
                <a:spcPct val="90000"/>
              </a:lnSpc>
            </a:pPr>
            <a:r>
              <a:rPr lang="en-US"/>
              <a:t>Program Design</a:t>
            </a:r>
          </a:p>
          <a:p>
            <a:pPr lvl="1">
              <a:lnSpc>
                <a:spcPct val="90000"/>
              </a:lnSpc>
            </a:pPr>
            <a:r>
              <a:rPr lang="en-US"/>
              <a:t>Lack of Clarity</a:t>
            </a:r>
          </a:p>
          <a:p>
            <a:pPr lvl="2">
              <a:lnSpc>
                <a:spcPct val="90000"/>
              </a:lnSpc>
            </a:pPr>
            <a:r>
              <a:rPr lang="en-US"/>
              <a:t>Congressional laws are ambiguous and imprecise.</a:t>
            </a:r>
          </a:p>
          <a:p>
            <a:pPr lvl="2">
              <a:lnSpc>
                <a:spcPct val="90000"/>
              </a:lnSpc>
            </a:pPr>
            <a:r>
              <a:rPr lang="en-US"/>
              <a:t>Sometimes the laws conflict with each other.</a:t>
            </a:r>
          </a:p>
          <a:p>
            <a:pPr lvl="1">
              <a:lnSpc>
                <a:spcPct val="90000"/>
              </a:lnSpc>
            </a:pPr>
            <a:r>
              <a:rPr lang="en-US"/>
              <a:t>Lack of Resources</a:t>
            </a:r>
          </a:p>
          <a:p>
            <a:pPr lvl="2">
              <a:lnSpc>
                <a:spcPct val="90000"/>
              </a:lnSpc>
            </a:pPr>
            <a:r>
              <a:rPr lang="en-US"/>
              <a:t>Agencies may be big, but may not have staff to carry out policy goals.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 the Best-Laid Plans Sometimes Flunk the Implementation Test</a:t>
            </a:r>
          </a:p>
          <a:p>
            <a:pPr lvl="1">
              <a:lnSpc>
                <a:spcPct val="90000"/>
              </a:lnSpc>
            </a:pPr>
            <a:r>
              <a:rPr lang="en-US"/>
              <a:t>Lack of Resources (continued)</a:t>
            </a:r>
          </a:p>
          <a:p>
            <a:pPr lvl="2">
              <a:lnSpc>
                <a:spcPct val="90000"/>
              </a:lnSpc>
            </a:pPr>
            <a:r>
              <a:rPr lang="en-US"/>
              <a:t>Many different types of resources are needed: personnel, training, supplies, and equipment</a:t>
            </a:r>
          </a:p>
          <a:p>
            <a:pPr lvl="2">
              <a:lnSpc>
                <a:spcPct val="90000"/>
              </a:lnSpc>
            </a:pPr>
            <a:r>
              <a:rPr lang="en-US"/>
              <a:t>May also lack the authority to act</a:t>
            </a:r>
          </a:p>
          <a:p>
            <a:pPr lvl="1">
              <a:lnSpc>
                <a:spcPct val="90000"/>
              </a:lnSpc>
            </a:pPr>
            <a:r>
              <a:rPr lang="en-US"/>
              <a:t>Administrative Routine</a:t>
            </a:r>
          </a:p>
          <a:p>
            <a:pPr lvl="2">
              <a:lnSpc>
                <a:spcPct val="90000"/>
              </a:lnSpc>
            </a:pPr>
            <a:r>
              <a:rPr lang="en-US"/>
              <a:t>Standard Operating Procedures (SOPs) bring uniformity to complex organizations.</a:t>
            </a:r>
          </a:p>
          <a:p>
            <a:pPr lvl="2">
              <a:lnSpc>
                <a:spcPct val="90000"/>
              </a:lnSpc>
            </a:pPr>
            <a:r>
              <a:rPr lang="en-US"/>
              <a:t>It is often difficult to change the routines.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r>
              <a:rPr lang="en-US" sz="2800"/>
              <a:t>Why the Best-Laid Plans Sometimes Flunk the Implementation Test</a:t>
            </a:r>
          </a:p>
          <a:p>
            <a:pPr lvl="1"/>
            <a:r>
              <a:rPr lang="en-US" sz="2400"/>
              <a:t>Administrator’s Dispositions</a:t>
            </a:r>
          </a:p>
          <a:p>
            <a:pPr lvl="2"/>
            <a:r>
              <a:rPr lang="en-US" sz="2000"/>
              <a:t>Administrative discretion is the authority to select among various responses.</a:t>
            </a:r>
          </a:p>
          <a:p>
            <a:pPr lvl="2"/>
            <a:r>
              <a:rPr lang="en-US" sz="2000"/>
              <a:t>Street-level bureaucrats have the most discretion.</a:t>
            </a:r>
          </a:p>
          <a:p>
            <a:pPr lvl="2"/>
            <a:r>
              <a:rPr lang="en-US" sz="2000"/>
              <a:t>Discretion is greatest where SOPs are not prevalent.</a:t>
            </a:r>
          </a:p>
          <a:p>
            <a:pPr lvl="1"/>
            <a:r>
              <a:rPr lang="en-US" sz="2400"/>
              <a:t>Fragmentation</a:t>
            </a:r>
          </a:p>
          <a:p>
            <a:pPr lvl="2"/>
            <a:r>
              <a:rPr lang="en-US" sz="2000"/>
              <a:t>Some policies are spread among several agencies.</a:t>
            </a:r>
          </a:p>
          <a:p>
            <a:pPr lvl="2"/>
            <a:r>
              <a:rPr lang="en-US" sz="2000"/>
              <a:t>Some agencies have different rules for the same policy.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55688" y="1600200"/>
            <a:ext cx="7032625" cy="4525963"/>
          </a:xfrm>
          <a:noFill/>
          <a:ln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Case Study: The Voting Rights Act of 1965</a:t>
            </a:r>
          </a:p>
          <a:p>
            <a:pPr lvl="1"/>
            <a:r>
              <a:rPr lang="en-US"/>
              <a:t>Generally considered a success</a:t>
            </a:r>
          </a:p>
          <a:p>
            <a:pPr lvl="1"/>
            <a:r>
              <a:rPr lang="en-US"/>
              <a:t>Had a clear, concise goal</a:t>
            </a:r>
          </a:p>
          <a:p>
            <a:pPr lvl="1"/>
            <a:r>
              <a:rPr lang="en-US"/>
              <a:t>The implementation was clear</a:t>
            </a:r>
          </a:p>
          <a:p>
            <a:pPr lvl="1"/>
            <a:r>
              <a:rPr lang="en-US"/>
              <a:t>Those carrying out the law had obvious authority and vigor to do so.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300</Words>
  <Application>Microsoft Macintosh PowerPoint</Application>
  <PresentationFormat>On-screen Show (4:3)</PresentationFormat>
  <Paragraphs>49</Paragraphs>
  <Slides>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Bureaucracies as Implementors</vt:lpstr>
      <vt:lpstr>Bureaucracies as Implementers</vt:lpstr>
      <vt:lpstr>Bureaucracies as Implementers</vt:lpstr>
      <vt:lpstr>Bureaucracies as Implementers</vt:lpstr>
      <vt:lpstr>Bureaucracies as Implementers</vt:lpstr>
      <vt:lpstr>Bureaucracies as Implementers</vt:lpstr>
      <vt:lpstr>Bureaucracies as Implementers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Bureaucracies as Implementors</dc:title>
  <dc:creator>Katie Madison</dc:creator>
  <cp:lastModifiedBy>Katie Madison</cp:lastModifiedBy>
  <cp:revision>1</cp:revision>
  <dcterms:created xsi:type="dcterms:W3CDTF">2011-02-14T19:00:36Z</dcterms:created>
  <dcterms:modified xsi:type="dcterms:W3CDTF">2011-02-14T19:03:22Z</dcterms:modified>
</cp:coreProperties>
</file>